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332" r:id="rId12"/>
    <p:sldId id="340" r:id="rId13"/>
    <p:sldId id="333" r:id="rId14"/>
    <p:sldId id="334" r:id="rId15"/>
    <p:sldId id="335" r:id="rId16"/>
    <p:sldId id="327" r:id="rId17"/>
    <p:sldId id="309" r:id="rId18"/>
    <p:sldId id="311" r:id="rId19"/>
    <p:sldId id="312" r:id="rId20"/>
    <p:sldId id="337" r:id="rId21"/>
    <p:sldId id="338" r:id="rId22"/>
    <p:sldId id="339" r:id="rId23"/>
    <p:sldId id="292" r:id="rId24"/>
    <p:sldId id="293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Bowman" initials="E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34" autoAdjust="0"/>
    <p:restoredTop sz="70213" autoAdjust="0"/>
  </p:normalViewPr>
  <p:slideViewPr>
    <p:cSldViewPr snapToGrid="0" snapToObjects="1">
      <p:cViewPr varScale="1">
        <p:scale>
          <a:sx n="85" d="100"/>
          <a:sy n="85" d="100"/>
        </p:scale>
        <p:origin x="-9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dirty="0" smtClean="0"/>
              <a:t>Make </a:t>
            </a:r>
            <a:r>
              <a:rPr lang="en-US" sz="1200" b="1" dirty="0" smtClean="0"/>
              <a:t>it personal </a:t>
            </a:r>
            <a:r>
              <a:rPr lang="en-US" sz="1200" dirty="0" smtClean="0"/>
              <a:t>and tel</a:t>
            </a:r>
            <a:r>
              <a:rPr lang="en-US" sz="1200" baseline="0" dirty="0" smtClean="0"/>
              <a:t>l you </a:t>
            </a:r>
            <a:r>
              <a:rPr lang="en-US" sz="1200" b="1" baseline="0" dirty="0" smtClean="0"/>
              <a:t>why SPARC open sources</a:t>
            </a:r>
            <a:endParaRPr lang="en-US" sz="1200" b="1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SPARC 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believe in holding something of value tightly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closely to our chest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growth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we’ve seen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agility we move with 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 much effort and energy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take that tightly held value and retain its value or make it more valuable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believe the full value can only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achieved by sharing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letting others help us make it more valuable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open source everything…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yet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are open sourcing more and more every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day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are only seeing positive results and success from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no reason not to open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Examples: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 to Academia, Sciences, Medical, Music, Sports, Google anything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 Worker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why it matters to open source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may be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saying to yourself, I get the steps and why you do it, but I’m not sure of what I can actually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website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me give you some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</a:t>
            </a:r>
            <a:r>
              <a:rPr lang="en-US" b="1" baseline="0" dirty="0" smtClean="0"/>
              <a:t>cookouts,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8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IQ</a:t>
            </a:r>
          </a:p>
          <a:p>
            <a:r>
              <a:rPr lang="en-US" baseline="0" dirty="0" smtClean="0"/>
              <a:t>Explain </a:t>
            </a:r>
            <a:r>
              <a:rPr lang="en-US" baseline="0" dirty="0" err="1" smtClean="0"/>
              <a:t>knappsack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6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a lot</a:t>
            </a:r>
            <a:r>
              <a:rPr lang="en-US" baseline="0" dirty="0" smtClean="0"/>
              <a:t> of open source projects</a:t>
            </a:r>
          </a:p>
          <a:p>
            <a:r>
              <a:rPr lang="en-US" baseline="0" dirty="0" smtClean="0"/>
              <a:t>A few not listed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</a:t>
            </a:r>
            <a:r>
              <a:rPr lang="en-US" baseline="0" dirty="0" smtClean="0"/>
              <a:t> in step 2 Contribute we give back to the community </a:t>
            </a:r>
          </a:p>
          <a:p>
            <a:r>
              <a:rPr lang="en-US" baseline="0" dirty="0" smtClean="0"/>
              <a:t>Having contributed to the projects you see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AB9F3-6D4B-414F-A120-0C5279157C9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</a:t>
            </a:r>
            <a:r>
              <a:rPr lang="en-US" baseline="0" dirty="0" smtClean="0"/>
              <a:t> have open sourced projects of our own</a:t>
            </a:r>
          </a:p>
          <a:p>
            <a:r>
              <a:rPr lang="en-US" baseline="0" dirty="0" smtClean="0"/>
              <a:t>From messaging frameworks</a:t>
            </a:r>
          </a:p>
          <a:p>
            <a:r>
              <a:rPr lang="en-US" baseline="0" dirty="0" smtClean="0"/>
              <a:t>To asynchronous callbacks routines</a:t>
            </a:r>
          </a:p>
          <a:p>
            <a:r>
              <a:rPr lang="en-US" baseline="0" dirty="0" smtClean="0"/>
              <a:t>To even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plugins</a:t>
            </a:r>
          </a:p>
          <a:p>
            <a:r>
              <a:rPr lang="en-US" baseline="0" dirty="0" smtClean="0"/>
              <a:t>We </a:t>
            </a:r>
            <a:r>
              <a:rPr lang="en-US" b="1" baseline="0" dirty="0" smtClean="0"/>
              <a:t>open sourcing an entire product with </a:t>
            </a:r>
            <a:r>
              <a:rPr lang="en-US" b="1" baseline="0" dirty="0" err="1" smtClean="0"/>
              <a:t>knappsack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r>
              <a:rPr lang="en-US" b="0" baseline="0" dirty="0" smtClean="0"/>
              <a:t>As well as </a:t>
            </a:r>
            <a:r>
              <a:rPr lang="en-US" b="1" baseline="0" dirty="0" smtClean="0"/>
              <a:t>Open </a:t>
            </a:r>
            <a:r>
              <a:rPr lang="en-US" b="1" baseline="0" dirty="0" smtClean="0"/>
              <a:t>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  <a:endParaRPr lang="en-US" b="1" baseline="0" dirty="0" smtClean="0"/>
          </a:p>
          <a:p>
            <a:r>
              <a:rPr lang="en-US" b="0" baseline="0" dirty="0" err="1" smtClean="0"/>
              <a:t>BigData</a:t>
            </a:r>
            <a:r>
              <a:rPr lang="en-US" b="0" baseline="0" dirty="0" smtClean="0"/>
              <a:t>, Analytics, </a:t>
            </a:r>
            <a:r>
              <a:rPr lang="en-US" b="0" baseline="0" dirty="0" err="1" smtClean="0"/>
              <a:t>DataScience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OpenSource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PaaS</a:t>
            </a:r>
            <a:endParaRPr lang="en-US" b="0" baseline="0" dirty="0" smtClean="0"/>
          </a:p>
          <a:p>
            <a:endParaRPr lang="en-US" b="1" baseline="0" dirty="0" smtClean="0"/>
          </a:p>
          <a:p>
            <a:r>
              <a:rPr lang="en-US" b="0" baseline="0" dirty="0" smtClean="0"/>
              <a:t>Come in for a Tour</a:t>
            </a:r>
            <a:endParaRPr lang="en-US" b="0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Build up how I got where I am, successes on projects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Interview </a:t>
            </a:r>
            <a:r>
              <a:rPr lang="en-US" b="1" dirty="0" smtClean="0"/>
              <a:t>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dirty="0" smtClean="0"/>
              <a:t>It creates</a:t>
            </a:r>
            <a:r>
              <a:rPr lang="en-US" baseline="0" dirty="0" smtClean="0"/>
              <a:t> a motivational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competitive environment</a:t>
            </a:r>
          </a:p>
          <a:p>
            <a:r>
              <a:rPr lang="en-US" baseline="0" dirty="0" smtClean="0"/>
              <a:t>Allows up to be a Stage 4&amp;5 company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 smtClean="0"/>
              <a:t>So I challenged you early on to open source everything you can</a:t>
            </a:r>
          </a:p>
          <a:p>
            <a:r>
              <a:rPr lang="en-US" b="0" baseline="0" dirty="0" smtClean="0"/>
              <a:t>Gave you the promise of </a:t>
            </a:r>
          </a:p>
          <a:p>
            <a:r>
              <a:rPr lang="en-US" b="0" baseline="0" dirty="0" smtClean="0"/>
              <a:t>	an engaged, excited and more innovative workforce</a:t>
            </a:r>
          </a:p>
          <a:p>
            <a:r>
              <a:rPr lang="en-US" b="0" baseline="0" dirty="0" smtClean="0"/>
              <a:t>	understanding your business better</a:t>
            </a:r>
          </a:p>
          <a:p>
            <a:r>
              <a:rPr lang="en-US" b="0" baseline="0" dirty="0" smtClean="0"/>
              <a:t>	competitors becoming your collaborators</a:t>
            </a:r>
          </a:p>
          <a:p>
            <a:r>
              <a:rPr lang="en-US" b="0" baseline="0" dirty="0" smtClean="0"/>
              <a:t>Gave you 5 easy steps to get there</a:t>
            </a:r>
          </a:p>
          <a:p>
            <a:r>
              <a:rPr lang="en-US" b="0" baseline="0" dirty="0" smtClean="0"/>
              <a:t>Gave you some insight into why we at SPARC open source</a:t>
            </a:r>
          </a:p>
          <a:p>
            <a:r>
              <a:rPr lang="en-US" b="0" baseline="0" dirty="0" smtClean="0"/>
              <a:t>And even gave you some concrete examples of things SPARC open sources</a:t>
            </a:r>
          </a:p>
          <a:p>
            <a:r>
              <a:rPr lang="en-US" b="0" baseline="0" dirty="0" smtClean="0"/>
              <a:t>And so I’ll reiterate my challenge</a:t>
            </a:r>
          </a:p>
          <a:p>
            <a:r>
              <a:rPr lang="en-US" b="0" baseline="0" dirty="0" smtClean="0"/>
              <a:t>And ask you to ask yourself, why don’t we open source our entire company?</a:t>
            </a:r>
          </a:p>
          <a:p>
            <a:endParaRPr lang="en-US" baseline="0" dirty="0" smtClean="0"/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 and we’ll be talking about that more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Very honored to have been voted the best place to work in SC for both small and medium size companies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 and are still seeing fantastic growth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And I want you to walk away from this experience thinking </a:t>
            </a:r>
            <a:r>
              <a:rPr lang="en-US" sz="1200" b="0" baseline="0" dirty="0" smtClean="0"/>
              <a:t>of</a:t>
            </a:r>
            <a:r>
              <a:rPr lang="en-US" sz="1200" b="1" baseline="0" dirty="0" smtClean="0"/>
              <a:t> how and what it means to Open Source everything</a:t>
            </a:r>
          </a:p>
          <a:p>
            <a:r>
              <a:rPr lang="en-US" sz="1200" b="1" baseline="0" dirty="0" smtClean="0"/>
              <a:t>Not just use open source software </a:t>
            </a:r>
            <a:r>
              <a:rPr lang="en-US" sz="1200" baseline="0" dirty="0" smtClean="0"/>
              <a:t>or contribute to it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I challenge businesses to </a:t>
            </a:r>
            <a:r>
              <a:rPr lang="en-US" sz="1200" b="1" baseline="0" dirty="0" smtClean="0"/>
              <a:t>open source </a:t>
            </a:r>
            <a:r>
              <a:rPr lang="en-US" sz="1200" baseline="0" dirty="0" smtClean="0"/>
              <a:t>entire departments, processes, the things they considered </a:t>
            </a:r>
            <a:r>
              <a:rPr lang="en-US" sz="1200" b="1" baseline="0" dirty="0" smtClean="0"/>
              <a:t>company secrets</a:t>
            </a:r>
            <a:endParaRPr lang="en-US" sz="1200" baseline="0" dirty="0" smtClean="0"/>
          </a:p>
          <a:p>
            <a:r>
              <a:rPr lang="en-US" sz="1200" baseline="0" dirty="0" smtClean="0"/>
              <a:t>Open source their entire organization…</a:t>
            </a:r>
            <a:r>
              <a:rPr lang="en-US" sz="1200" b="1" baseline="0" dirty="0" smtClean="0"/>
              <a:t>change their mindset</a:t>
            </a:r>
          </a:p>
          <a:p>
            <a:endParaRPr lang="en-US" sz="1200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 smtClean="0"/>
              <a:t>Open source </a:t>
            </a:r>
            <a:r>
              <a:rPr lang="en-US" sz="1200" baseline="0" dirty="0" smtClean="0"/>
              <a:t>can be and</a:t>
            </a:r>
            <a:r>
              <a:rPr lang="en-US" sz="1200" b="1" baseline="0" dirty="0" smtClean="0"/>
              <a:t> is about more than just software</a:t>
            </a:r>
            <a:r>
              <a:rPr lang="en-US" sz="1200" b="0" baseline="0" dirty="0" smtClean="0"/>
              <a:t>…</a:t>
            </a:r>
            <a:r>
              <a:rPr lang="en-US" sz="1200" b="1" baseline="0" dirty="0" smtClean="0"/>
              <a:t>it’s a philosophy</a:t>
            </a:r>
            <a:r>
              <a:rPr lang="en-US" sz="1200" b="0" baseline="0" dirty="0" smtClean="0"/>
              <a:t>…</a:t>
            </a:r>
            <a:r>
              <a:rPr lang="en-US" sz="1200" baseline="0" dirty="0" smtClean="0"/>
              <a:t>take it on as </a:t>
            </a:r>
            <a:r>
              <a:rPr lang="en-US" sz="1200" b="1" baseline="0" dirty="0" smtClean="0"/>
              <a:t>a way of life</a:t>
            </a:r>
          </a:p>
          <a:p>
            <a:r>
              <a:rPr lang="en-US" sz="1200" b="0" baseline="0" dirty="0" smtClean="0"/>
              <a:t>It’s been </a:t>
            </a:r>
            <a:r>
              <a:rPr lang="en-US" sz="1200" b="1" baseline="0" dirty="0" smtClean="0"/>
              <a:t>around for since before software </a:t>
            </a:r>
            <a:r>
              <a:rPr lang="en-US" sz="1200" b="0" baseline="0" dirty="0" smtClean="0"/>
              <a:t>actually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Define </a:t>
            </a:r>
            <a:r>
              <a:rPr lang="en-US" sz="1200" b="1" baseline="0" dirty="0" smtClean="0"/>
              <a:t>open source </a:t>
            </a:r>
          </a:p>
          <a:p>
            <a:endParaRPr lang="en-US" sz="1200" b="1" baseline="0" dirty="0" smtClean="0"/>
          </a:p>
          <a:p>
            <a:r>
              <a:rPr lang="en-US" sz="1200" b="0" baseline="0" dirty="0" smtClean="0"/>
              <a:t>Talk about </a:t>
            </a:r>
            <a:r>
              <a:rPr lang="en-US" sz="1200" b="1" baseline="0" dirty="0" smtClean="0"/>
              <a:t>vested interest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sense of ownership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sense of contribution</a:t>
            </a:r>
            <a:endParaRPr lang="en-US" sz="1200" b="1" baseline="0" dirty="0" smtClean="0"/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Engaged</a:t>
            </a:r>
            <a:r>
              <a:rPr lang="en-US" sz="1200" b="1" baseline="0" dirty="0" smtClean="0"/>
              <a:t>, excited and innovate workforce</a:t>
            </a:r>
          </a:p>
          <a:p>
            <a:r>
              <a:rPr lang="en-US" sz="1200" b="1" baseline="0" dirty="0" smtClean="0"/>
              <a:t>You’ll better understand your business and processes</a:t>
            </a:r>
          </a:p>
          <a:p>
            <a:r>
              <a:rPr lang="en-US" sz="1200" b="1" baseline="0" dirty="0" smtClean="0"/>
              <a:t>Your competitors will become your collaborators</a:t>
            </a:r>
          </a:p>
          <a:p>
            <a:r>
              <a:rPr lang="en-US" sz="1200" b="1" baseline="0" dirty="0" smtClean="0"/>
              <a:t>And It’s all basically for free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Not sure how to even start</a:t>
            </a:r>
          </a:p>
          <a:p>
            <a:r>
              <a:rPr lang="en-US" sz="1200" b="1" baseline="0" dirty="0" smtClean="0"/>
              <a:t>5 easy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r>
              <a:rPr lang="en-US" sz="2400" b="1" baseline="0" dirty="0" smtClean="0"/>
              <a:t>Build the platform for cultural acceptance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222047" y="6330417"/>
            <a:ext cx="5478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@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UofSC_HRSM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@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IT_oLogy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lang="en-US" sz="16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@</a:t>
            </a:r>
            <a:r>
              <a:rPr lang="en-US" sz="16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SPARCedge</a:t>
            </a:r>
            <a:endParaRPr lang="en-US" sz="16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sparcedg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759638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620682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IT Camp,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Tuesday, June 12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83248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224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5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So Why Does </a:t>
            </a:r>
          </a:p>
          <a:p>
            <a:pPr marL="0" indent="0" algn="ctr">
              <a:buNone/>
            </a:pPr>
            <a:r>
              <a:rPr lang="en-US" sz="8000" dirty="0" smtClean="0"/>
              <a:t>SPARC</a:t>
            </a:r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A0441D"/>
                </a:solidFill>
              </a:rPr>
              <a:t>Open Source?</a:t>
            </a:r>
            <a:endParaRPr lang="en-US" sz="8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</a:rPr>
              <a:t>SPARC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984807"/>
                </a:solidFill>
              </a:rPr>
              <a:t>Open Source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254381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341331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576654" y="1763398"/>
            <a:ext cx="3223518" cy="2157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5354877" y="1400360"/>
            <a:ext cx="3060166" cy="22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89" y="3873402"/>
            <a:ext cx="1723101" cy="229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88486" y="4003161"/>
            <a:ext cx="3009153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48" y="1575014"/>
            <a:ext cx="2676108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031954" y="3848395"/>
            <a:ext cx="2676108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0753" r="27068"/>
          <a:stretch/>
        </p:blipFill>
        <p:spPr>
          <a:xfrm>
            <a:off x="2928901" y="3170831"/>
            <a:ext cx="1628158" cy="224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847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07">
            <a:off x="1170016" y="1388515"/>
            <a:ext cx="4311714" cy="261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96" y="1132128"/>
            <a:ext cx="1841004" cy="2518057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5326" y="3884891"/>
            <a:ext cx="3942178" cy="2390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851">
            <a:off x="4783924" y="3697952"/>
            <a:ext cx="3571545" cy="2390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23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71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98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 smtClean="0">
                <a:solidFill>
                  <a:srgbClr val="984807"/>
                </a:solidFill>
              </a:rPr>
              <a:t>Software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4" name="Picture 3" descr="sparcIQ-light-300d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" y="1511772"/>
            <a:ext cx="5289923" cy="1883843"/>
          </a:xfrm>
          <a:prstGeom prst="rect">
            <a:avLst/>
          </a:prstGeom>
        </p:spPr>
      </p:pic>
      <p:pic>
        <p:nvPicPr>
          <p:cNvPr id="6" name="Picture 5" descr="knappsa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45" y="4049059"/>
            <a:ext cx="5516855" cy="15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108597"/>
            <a:ext cx="3077705" cy="846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458" y="3162261"/>
            <a:ext cx="2389247" cy="646331"/>
          </a:xfrm>
          <a:prstGeom prst="rect">
            <a:avLst/>
          </a:prstGeom>
          <a:noFill/>
          <a:effectLst>
            <a:outerShdw blurRad="50800" dist="38100" dir="2100000">
              <a:srgbClr val="000000">
                <a:alpha val="94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bg1">
                    <a:lumMod val="95000"/>
                  </a:schemeClr>
                </a:solidFill>
              </a:rPr>
              <a:t>and more…</a:t>
            </a:r>
            <a:endParaRPr lang="en-US" sz="3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 descr="attach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77" y="4290811"/>
            <a:ext cx="3086100" cy="762000"/>
          </a:xfrm>
          <a:prstGeom prst="rect">
            <a:avLst/>
          </a:prstGeom>
        </p:spPr>
      </p:pic>
      <p:pic>
        <p:nvPicPr>
          <p:cNvPr id="13" name="Picture 12" descr="Screen shot 2012-05-17 at 10.50.0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40" y="5649066"/>
            <a:ext cx="2271966" cy="661834"/>
          </a:xfrm>
          <a:prstGeom prst="rect">
            <a:avLst/>
          </a:prstGeom>
        </p:spPr>
      </p:pic>
      <p:pic>
        <p:nvPicPr>
          <p:cNvPr id="15" name="Picture 14" descr="Screen shot 2012-05-17 at 10.51.3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93" y="2385032"/>
            <a:ext cx="2598304" cy="491571"/>
          </a:xfrm>
          <a:prstGeom prst="rect">
            <a:avLst/>
          </a:prstGeom>
        </p:spPr>
      </p:pic>
      <p:pic>
        <p:nvPicPr>
          <p:cNvPr id="16" name="Picture 15" descr="Screen shot 2012-05-17 at 10.53.18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2" y="1027238"/>
            <a:ext cx="3839318" cy="565543"/>
          </a:xfrm>
          <a:prstGeom prst="rect">
            <a:avLst/>
          </a:prstGeom>
        </p:spPr>
      </p:pic>
      <p:pic>
        <p:nvPicPr>
          <p:cNvPr id="17" name="Picture 16" descr="687474703a2f2f692e696d6775722e636f6d2f53327267722e706e6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685" y="1134331"/>
            <a:ext cx="3300245" cy="7633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796595" y="5362630"/>
            <a:ext cx="1748234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node-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hashring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65818" y="3218854"/>
            <a:ext cx="1803356" cy="617353"/>
            <a:chOff x="5673729" y="2768699"/>
            <a:chExt cx="1803356" cy="617353"/>
          </a:xfrm>
        </p:grpSpPr>
        <p:sp>
          <p:nvSpPr>
            <p:cNvPr id="21" name="Rectangle 20"/>
            <p:cNvSpPr/>
            <p:nvPr/>
          </p:nvSpPr>
          <p:spPr>
            <a:xfrm>
              <a:off x="5673729" y="2768699"/>
              <a:ext cx="1803356" cy="6173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0" dist="10287" dir="342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    connect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endParaRPr>
            </a:p>
          </p:txBody>
        </p:sp>
        <p:pic>
          <p:nvPicPr>
            <p:cNvPr id="22" name="Picture 21" descr="png.png"/>
            <p:cNvPicPr>
              <a:picLocks noChangeAspect="1"/>
            </p:cNvPicPr>
            <p:nvPr/>
          </p:nvPicPr>
          <p:blipFill>
            <a:blip r:embed="rId8"/>
            <a:srcRect r="73489"/>
            <a:stretch>
              <a:fillRect/>
            </a:stretch>
          </p:blipFill>
          <p:spPr>
            <a:xfrm>
              <a:off x="5971006" y="2897320"/>
              <a:ext cx="271069" cy="384803"/>
            </a:xfrm>
            <a:prstGeom prst="rect">
              <a:avLst/>
            </a:prstGeom>
          </p:spPr>
        </p:pic>
      </p:grpSp>
      <p:pic>
        <p:nvPicPr>
          <p:cNvPr id="24" name="Picture 23" descr="akka-logo-159h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1793" y="4267583"/>
            <a:ext cx="1317351" cy="103361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272" y="5499868"/>
            <a:ext cx="2630521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   node-http-signature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8" name="Picture 27" descr="Joyent-logo.png"/>
          <p:cNvPicPr>
            <a:picLocks noChangeAspect="1"/>
          </p:cNvPicPr>
          <p:nvPr/>
        </p:nvPicPr>
        <p:blipFill>
          <a:blip r:embed="rId10"/>
          <a:srcRect r="77212"/>
          <a:stretch>
            <a:fillRect/>
          </a:stretch>
        </p:blipFill>
        <p:spPr>
          <a:xfrm>
            <a:off x="454272" y="5671307"/>
            <a:ext cx="336701" cy="40119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Uses </a:t>
            </a:r>
            <a:r>
              <a:rPr lang="en-US" dirty="0" smtClean="0">
                <a:solidFill>
                  <a:srgbClr val="984807"/>
                </a:solidFill>
              </a:rPr>
              <a:t>OSS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23" name="Picture 22" descr="nodejs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56" y="4267583"/>
            <a:ext cx="2237427" cy="602862"/>
          </a:xfrm>
          <a:prstGeom prst="rect">
            <a:avLst/>
          </a:prstGeom>
        </p:spPr>
      </p:pic>
      <p:pic>
        <p:nvPicPr>
          <p:cNvPr id="25" name="Picture 24" descr="mongo-db-huge-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5899" y="2051048"/>
            <a:ext cx="2560901" cy="85363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" y="1863553"/>
            <a:ext cx="1855890" cy="830997"/>
            <a:chOff x="4039017" y="2694550"/>
            <a:chExt cx="1855890" cy="830997"/>
          </a:xfrm>
        </p:grpSpPr>
        <p:pic>
          <p:nvPicPr>
            <p:cNvPr id="29" name="Picture 28" descr="scalaclassic.png"/>
            <p:cNvPicPr>
              <a:picLocks noChangeAspect="1"/>
            </p:cNvPicPr>
            <p:nvPr/>
          </p:nvPicPr>
          <p:blipFill>
            <a:blip r:embed="rId13"/>
            <a:srcRect b="23116"/>
            <a:stretch>
              <a:fillRect/>
            </a:stretch>
          </p:blipFill>
          <p:spPr>
            <a:xfrm rot="16200000">
              <a:off x="3932364" y="2917218"/>
              <a:ext cx="653426" cy="44011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479135" y="269455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err="1" smtClean="0">
                  <a:latin typeface="Abadi MT Condensed Extra Bold"/>
                  <a:cs typeface="Abadi MT Condensed Extra Bold"/>
                </a:rPr>
                <a:t>Scala</a:t>
              </a:r>
              <a:endParaRPr lang="en-US" sz="4800" b="1" dirty="0">
                <a:latin typeface="Abadi MT Condensed Extra Bold"/>
                <a:cs typeface="Abadi MT Condensed Extra Bold"/>
              </a:endParaRPr>
            </a:p>
          </p:txBody>
        </p:sp>
      </p:grpSp>
      <p:pic>
        <p:nvPicPr>
          <p:cNvPr id="31" name="Picture 30" descr="jquery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19" y="3022478"/>
            <a:ext cx="1484058" cy="12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5-17 at 10.53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2" y="1011939"/>
            <a:ext cx="3839318" cy="565543"/>
          </a:xfrm>
          <a:prstGeom prst="rect">
            <a:avLst/>
          </a:prstGeom>
        </p:spPr>
      </p:pic>
      <p:pic>
        <p:nvPicPr>
          <p:cNvPr id="17" name="Picture 16" descr="687474703a2f2f692e696d6775722e636f6d2f53327267722e706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10" y="1218314"/>
            <a:ext cx="3300245" cy="7633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23771" y="5576363"/>
            <a:ext cx="1748234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node-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hashring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77362" y="2789860"/>
            <a:ext cx="1803356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connect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png.png"/>
          <p:cNvPicPr>
            <a:picLocks noChangeAspect="1"/>
          </p:cNvPicPr>
          <p:nvPr/>
        </p:nvPicPr>
        <p:blipFill>
          <a:blip r:embed="rId5"/>
          <a:srcRect r="73489"/>
          <a:stretch>
            <a:fillRect/>
          </a:stretch>
        </p:blipFill>
        <p:spPr>
          <a:xfrm>
            <a:off x="6674639" y="2918481"/>
            <a:ext cx="271069" cy="38480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272" y="5576363"/>
            <a:ext cx="2630521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   node-http-signature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8" name="Picture 27" descr="Joyent-logo.png"/>
          <p:cNvPicPr>
            <a:picLocks noChangeAspect="1"/>
          </p:cNvPicPr>
          <p:nvPr/>
        </p:nvPicPr>
        <p:blipFill>
          <a:blip r:embed="rId6"/>
          <a:srcRect r="77212"/>
          <a:stretch>
            <a:fillRect/>
          </a:stretch>
        </p:blipFill>
        <p:spPr>
          <a:xfrm>
            <a:off x="454272" y="5747802"/>
            <a:ext cx="336701" cy="401193"/>
          </a:xfrm>
          <a:prstGeom prst="rect">
            <a:avLst/>
          </a:prstGeom>
        </p:spPr>
      </p:pic>
      <p:pic>
        <p:nvPicPr>
          <p:cNvPr id="19" name="Picture 18" descr="nodej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388" y="5032640"/>
            <a:ext cx="3017228" cy="812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rot="16200000" flipV="1">
            <a:off x="1211131" y="2219555"/>
            <a:ext cx="1160024" cy="2715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423771" y="1884702"/>
            <a:ext cx="1673272" cy="1050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625094" y="3098537"/>
            <a:ext cx="1479540" cy="30169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98016" y="3998537"/>
            <a:ext cx="1979346" cy="9867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534433" y="4146167"/>
            <a:ext cx="586161" cy="12929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390110" y="4146167"/>
            <a:ext cx="420458" cy="12929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parc Logo -Hi-Res.png"/>
          <p:cNvPicPr>
            <a:picLocks noChangeAspect="1"/>
          </p:cNvPicPr>
          <p:nvPr/>
        </p:nvPicPr>
        <p:blipFill>
          <a:blip r:embed="rId8"/>
          <a:srcRect l="-499"/>
          <a:stretch>
            <a:fillRect/>
          </a:stretch>
        </p:blipFill>
        <p:spPr>
          <a:xfrm>
            <a:off x="441767" y="3080073"/>
            <a:ext cx="3956249" cy="87478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Contributes To </a:t>
            </a:r>
            <a:r>
              <a:rPr lang="en-US" dirty="0" smtClean="0">
                <a:solidFill>
                  <a:srgbClr val="A0441D"/>
                </a:solidFill>
              </a:rPr>
              <a:t>OSS</a:t>
            </a:r>
            <a:endParaRPr lang="en-US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6070" y="1086884"/>
            <a:ext cx="8064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We Open Source our Own Stuff Too!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356" y="2165930"/>
            <a:ext cx="414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Secure, in-house mobile application distribution.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356" y="1800856"/>
            <a:ext cx="154764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knappsack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356" y="2911379"/>
            <a:ext cx="7164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Hook.io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hooks for creating ridiculously simple, self-forming consistent hashing rings.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356" y="2546305"/>
            <a:ext cx="17749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chemeClr val="tx2"/>
                </a:solidFill>
              </a:rPr>
              <a:t>hook.io</a:t>
            </a:r>
            <a:r>
              <a:rPr lang="en-US" sz="2200" b="1" dirty="0">
                <a:solidFill>
                  <a:schemeClr val="tx2"/>
                </a:solidFill>
              </a:rPr>
              <a:t>-ring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356" y="3671629"/>
            <a:ext cx="753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minimal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utility for handling common (but often overlooked) callback scenarios.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356" y="3306555"/>
            <a:ext cx="49021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cb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356" y="4401541"/>
            <a:ext cx="732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lightweight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plugin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providing a friendly API for using the jade template engine.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356" y="4036467"/>
            <a:ext cx="191643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jquery.jade.js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356" y="5153197"/>
            <a:ext cx="7265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 middleware wrapper for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Joyent's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 Signature reference implementation.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788123"/>
            <a:ext cx="319881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connect-http-signature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5736356"/>
            <a:ext cx="3376706" cy="846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	and many more!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Releases </a:t>
            </a:r>
            <a:r>
              <a:rPr lang="en-US" dirty="0" smtClean="0">
                <a:solidFill>
                  <a:srgbClr val="984807"/>
                </a:solidFill>
              </a:rPr>
              <a:t>OSS</a:t>
            </a:r>
            <a:endParaRPr lang="en-US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24281" r="14286"/>
          <a:stretch/>
        </p:blipFill>
        <p:spPr>
          <a:xfrm rot="21180000">
            <a:off x="611741" y="1411193"/>
            <a:ext cx="3750259" cy="276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797410" y="1767398"/>
            <a:ext cx="3750259" cy="251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2459537" y="3680201"/>
            <a:ext cx="3750259" cy="251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935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80000">
            <a:off x="95843" y="2273252"/>
            <a:ext cx="8961300" cy="2650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21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95206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Why Don’t We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>
                <a:solidFill>
                  <a:srgbClr val="A0441D"/>
                </a:solidFill>
              </a:rPr>
              <a:t>Everything?</a:t>
            </a:r>
            <a:endParaRPr lang="en-US" sz="66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3600" u="sng" dirty="0" smtClean="0">
                <a:hlinkClick r:id="rId3"/>
              </a:rPr>
              <a:t>https://github.com/sparcedge/</a:t>
            </a:r>
            <a:endParaRPr lang="en-US" sz="3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SPARC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47977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Product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165+ employees / 500%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4272"/>
            <a:ext cx="8229600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28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</a:t>
            </a:r>
            <a:r>
              <a:rPr lang="en-US" sz="8000" dirty="0" smtClean="0">
                <a:solidFill>
                  <a:srgbClr val="984807"/>
                </a:solidFill>
              </a:rPr>
              <a:t>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33" y="5890963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16" y="4870755"/>
            <a:ext cx="1254141" cy="1224878"/>
          </a:xfrm>
          <a:prstGeom prst="rect">
            <a:avLst/>
          </a:prstGeom>
        </p:spPr>
      </p:pic>
      <p:pic>
        <p:nvPicPr>
          <p:cNvPr id="17" name="Picture 16" descr="vmware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6" y="4973932"/>
            <a:ext cx="2059663" cy="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540484"/>
            <a:ext cx="3904488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/>
            <a:r>
              <a:rPr lang="en-US" sz="2400" dirty="0"/>
              <a:t>Developers like clout and like to be heard</a:t>
            </a:r>
            <a:r>
              <a:rPr lang="en-US" sz="2400" dirty="0" smtClean="0"/>
              <a:t>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the platform for cultural acceptance of Open Source!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14041</TotalTime>
  <Words>1816</Words>
  <Application>Microsoft Macintosh PowerPoint</Application>
  <PresentationFormat>On-screen Show (4:3)</PresentationFormat>
  <Paragraphs>359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Open Sourcing From Within Your Company, For Your Company</vt:lpstr>
      <vt:lpstr>About Me</vt:lpstr>
      <vt:lpstr>Who is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Why?</vt:lpstr>
      <vt:lpstr>SPARC and Open Source </vt:lpstr>
      <vt:lpstr>Tours</vt:lpstr>
      <vt:lpstr>Hackathons</vt:lpstr>
      <vt:lpstr>SPARC University</vt:lpstr>
      <vt:lpstr>SPARC Ventures</vt:lpstr>
      <vt:lpstr>SPARC Software</vt:lpstr>
      <vt:lpstr>SPARC Uses OSS</vt:lpstr>
      <vt:lpstr>SPARC Contributes To OSS</vt:lpstr>
      <vt:lpstr>SPARC Releases OSS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910</cp:revision>
  <cp:lastPrinted>2012-03-21T19:32:33Z</cp:lastPrinted>
  <dcterms:created xsi:type="dcterms:W3CDTF">2012-03-21T02:10:28Z</dcterms:created>
  <dcterms:modified xsi:type="dcterms:W3CDTF">2012-06-11T20:35:42Z</dcterms:modified>
</cp:coreProperties>
</file>